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7" r:id="rId2"/>
  </p:sldMasterIdLst>
  <p:sldIdLst>
    <p:sldId id="286" r:id="rId3"/>
    <p:sldId id="291" r:id="rId4"/>
    <p:sldId id="283" r:id="rId5"/>
    <p:sldId id="294" r:id="rId6"/>
    <p:sldId id="292" r:id="rId7"/>
    <p:sldId id="293" r:id="rId8"/>
    <p:sldId id="295" r:id="rId9"/>
    <p:sldId id="296" r:id="rId10"/>
    <p:sldId id="309" r:id="rId11"/>
    <p:sldId id="306" r:id="rId12"/>
    <p:sldId id="297" r:id="rId13"/>
    <p:sldId id="303" r:id="rId14"/>
    <p:sldId id="299" r:id="rId15"/>
    <p:sldId id="300" r:id="rId16"/>
    <p:sldId id="311" r:id="rId17"/>
    <p:sldId id="312" r:id="rId18"/>
    <p:sldId id="30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762625" y="3205163"/>
            <a:ext cx="914400" cy="91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2680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9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3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0222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64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01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56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82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57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719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762625" y="3205163"/>
            <a:ext cx="914400" cy="91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8971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241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35344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876085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77582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13204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90908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271148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764372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388122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744163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1676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611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23683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57086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24265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337060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88093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60287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87011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4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02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6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0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1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82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2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586356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5983" y="1258570"/>
            <a:ext cx="9440034" cy="4340860"/>
          </a:xfrm>
        </p:spPr>
        <p:txBody>
          <a:bodyPr anchor="ctr">
            <a:normAutofit/>
          </a:bodyPr>
          <a:lstStyle/>
          <a:p>
            <a:r>
              <a:rPr lang="ko-KR" altLang="en-US" sz="14400" dirty="0"/>
              <a:t>세종대왕</a:t>
            </a:r>
            <a:br>
              <a:rPr lang="en-US" altLang="ko-KR" sz="10000" dirty="0"/>
            </a:br>
            <a:r>
              <a:rPr lang="en-US" altLang="ko-KR" sz="8000" dirty="0" err="1"/>
              <a:t>Sejong</a:t>
            </a:r>
            <a:r>
              <a:rPr lang="en-US" altLang="ko-KR" sz="8000" dirty="0"/>
              <a:t> the Great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463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189" y="130222"/>
            <a:ext cx="5943600" cy="50292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18" t="25067"/>
          <a:stretch/>
        </p:blipFill>
        <p:spPr>
          <a:xfrm>
            <a:off x="144589" y="130222"/>
            <a:ext cx="5943600" cy="50292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11" name="Rounded Rectangle 10"/>
          <p:cNvSpPr/>
          <p:nvPr/>
        </p:nvSpPr>
        <p:spPr>
          <a:xfrm>
            <a:off x="920973" y="5415279"/>
            <a:ext cx="10350054" cy="1371600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bg1"/>
                </a:solidFill>
              </a:rPr>
              <a:t>신기전 </a:t>
            </a:r>
            <a:r>
              <a:rPr lang="en-US" altLang="ko-KR" sz="3600" dirty="0">
                <a:solidFill>
                  <a:schemeClr val="bg1"/>
                </a:solidFill>
              </a:rPr>
              <a:t>– KOREAN FIRE ARROW ROCKET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173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2721" y="230052"/>
            <a:ext cx="1706996" cy="5994400"/>
          </a:xfrm>
        </p:spPr>
        <p:txBody>
          <a:bodyPr vert="wordArtVert">
            <a:noAutofit/>
          </a:bodyPr>
          <a:lstStyle/>
          <a:p>
            <a:r>
              <a:rPr lang="ko-KR" altLang="en-US" sz="6000" dirty="0"/>
              <a:t>훈민정음</a:t>
            </a:r>
            <a:endParaRPr lang="en-US" sz="6000" dirty="0"/>
          </a:p>
        </p:txBody>
      </p:sp>
      <p:pic>
        <p:nvPicPr>
          <p:cNvPr id="6" name="Picture 10" descr="https://t1.daumcdn.net/cfile/tistory/222C9433597AE717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95" y="633548"/>
            <a:ext cx="9144000" cy="5590904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9669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577" y="254000"/>
            <a:ext cx="10353762" cy="1899920"/>
          </a:xfrm>
        </p:spPr>
        <p:txBody>
          <a:bodyPr>
            <a:normAutofit/>
          </a:bodyPr>
          <a:lstStyle/>
          <a:p>
            <a:r>
              <a:rPr lang="ko-KR" altLang="en-US" sz="9600" b="1" u="sng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훈 민</a:t>
            </a:r>
            <a:r>
              <a:rPr lang="ko-KR" altLang="en-US" sz="9600" dirty="0"/>
              <a:t> </a:t>
            </a:r>
            <a:r>
              <a:rPr lang="ko-KR" altLang="en-US" sz="9600" b="1" u="sng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정 음</a:t>
            </a:r>
            <a:endParaRPr lang="en-US" sz="9600" u="sng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598835" y="2443480"/>
            <a:ext cx="4114800" cy="1828800"/>
          </a:xfrm>
          <a:prstGeom prst="wedgeRoundRectCallout">
            <a:avLst>
              <a:gd name="adj1" fmla="val 52067"/>
              <a:gd name="adj2" fmla="val -79297"/>
              <a:gd name="adj3" fmla="val 16667"/>
            </a:avLst>
          </a:prstGeom>
          <a:ln w="12700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400" dirty="0"/>
              <a:t>백성을 가르치는</a:t>
            </a:r>
            <a:endParaRPr lang="en-US" sz="4400" dirty="0"/>
          </a:p>
        </p:txBody>
      </p:sp>
      <p:sp>
        <p:nvSpPr>
          <p:cNvPr id="6" name="Rounded Rectangular Callout 5"/>
          <p:cNvSpPr/>
          <p:nvPr/>
        </p:nvSpPr>
        <p:spPr>
          <a:xfrm flipH="1">
            <a:off x="7355840" y="2443480"/>
            <a:ext cx="4114800" cy="1828800"/>
          </a:xfrm>
          <a:prstGeom prst="wedgeRoundRectCallout">
            <a:avLst>
              <a:gd name="adj1" fmla="val 52067"/>
              <a:gd name="adj2" fmla="val -79297"/>
              <a:gd name="adj3" fmla="val 16667"/>
            </a:avLst>
          </a:prstGeom>
          <a:ln w="12700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400" dirty="0"/>
              <a:t>바른 소리</a:t>
            </a:r>
            <a:endParaRPr lang="en-US" sz="4400" dirty="0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903577" y="4561840"/>
            <a:ext cx="10353762" cy="2563368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b="1" dirty="0"/>
              <a:t>애민정신</a:t>
            </a:r>
            <a:r>
              <a:rPr lang="en-US" altLang="ko-KR" dirty="0"/>
              <a:t>(</a:t>
            </a:r>
            <a:r>
              <a:rPr lang="ko-KR" altLang="en-US" dirty="0"/>
              <a:t>백성들을 사랑하는 마음</a:t>
            </a:r>
            <a:r>
              <a:rPr lang="en-US" altLang="ko-KR" dirty="0"/>
              <a:t>)</a:t>
            </a:r>
            <a:r>
              <a:rPr lang="ko-KR" altLang="en-US" dirty="0"/>
              <a:t>을 가지고 한글을 만들었음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702137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76" y="132250"/>
            <a:ext cx="5943600" cy="4114800"/>
          </a:xfrm>
          <a:ln w="127000">
            <a:solidFill>
              <a:schemeClr val="bg1"/>
            </a:solidFill>
          </a:ln>
        </p:spPr>
      </p:pic>
      <p:pic>
        <p:nvPicPr>
          <p:cNvPr id="5" name="Content Placeholder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676" y="132250"/>
            <a:ext cx="5943600" cy="4114800"/>
          </a:xfrm>
          <a:prstGeom prst="rect">
            <a:avLst/>
          </a:prstGeom>
          <a:ln w="127000">
            <a:solidFill>
              <a:schemeClr val="bg1"/>
            </a:solidFill>
          </a:ln>
          <a:effectLst>
            <a:outerShdw blurRad="25400" dir="17880000">
              <a:srgbClr val="000000">
                <a:alpha val="46000"/>
              </a:srgbClr>
            </a:outerShdw>
          </a:effectLst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381000" y="4561840"/>
            <a:ext cx="11430000" cy="2104136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dirty="0"/>
              <a:t>한자는 배우기가 어려워 </a:t>
            </a:r>
            <a:endParaRPr lang="en-US" altLang="ko-KR" dirty="0"/>
          </a:p>
          <a:p>
            <a:r>
              <a:rPr lang="ko-KR" altLang="en-US" dirty="0"/>
              <a:t>많은 백성들은 글자를 몰랐음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876209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7160"/>
            <a:ext cx="11887200" cy="6583680"/>
          </a:xfrm>
          <a:ln w="127000">
            <a:solidFill>
              <a:schemeClr val="bg1"/>
            </a:solidFill>
          </a:ln>
        </p:spPr>
      </p:pic>
      <p:sp>
        <p:nvSpPr>
          <p:cNvPr id="6" name="Rounded Rectangle 5"/>
          <p:cNvSpPr/>
          <p:nvPr/>
        </p:nvSpPr>
        <p:spPr>
          <a:xfrm>
            <a:off x="920973" y="5623560"/>
            <a:ext cx="10350054" cy="1097280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bg1"/>
                </a:solidFill>
              </a:rPr>
              <a:t>훈민정음이 처음 만들어졌을 때의 모양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32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7160"/>
            <a:ext cx="11887200" cy="6583680"/>
          </a:xfrm>
          <a:ln w="127000">
            <a:solidFill>
              <a:schemeClr val="bg1"/>
            </a:solidFill>
          </a:ln>
        </p:spPr>
      </p:pic>
      <p:sp>
        <p:nvSpPr>
          <p:cNvPr id="5" name="Rounded Rectangle 4"/>
          <p:cNvSpPr/>
          <p:nvPr/>
        </p:nvSpPr>
        <p:spPr>
          <a:xfrm>
            <a:off x="152400" y="4511040"/>
            <a:ext cx="3722147" cy="2209800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bg1"/>
                </a:solidFill>
              </a:rPr>
              <a:t>훈민정음 </a:t>
            </a:r>
            <a:r>
              <a:rPr lang="en-US" altLang="ko-KR" sz="3600" dirty="0">
                <a:solidFill>
                  <a:schemeClr val="bg1"/>
                </a:solidFill>
              </a:rPr>
              <a:t>28</a:t>
            </a:r>
            <a:r>
              <a:rPr lang="ko-KR" altLang="en-US" sz="3600" dirty="0">
                <a:solidFill>
                  <a:schemeClr val="bg1"/>
                </a:solidFill>
              </a:rPr>
              <a:t>자</a:t>
            </a:r>
            <a:endParaRPr lang="en-US" altLang="ko-KR" sz="3600" dirty="0">
              <a:solidFill>
                <a:schemeClr val="bg1"/>
              </a:solidFill>
            </a:endParaRPr>
          </a:p>
          <a:p>
            <a:pPr algn="ctr"/>
            <a:r>
              <a:rPr lang="ko-KR" altLang="en-US" sz="3600" dirty="0">
                <a:solidFill>
                  <a:schemeClr val="bg1"/>
                </a:solidFill>
              </a:rPr>
              <a:t>현재 한글 </a:t>
            </a:r>
            <a:r>
              <a:rPr lang="en-US" altLang="ko-KR" sz="3600" dirty="0">
                <a:solidFill>
                  <a:schemeClr val="bg1"/>
                </a:solidFill>
              </a:rPr>
              <a:t>24</a:t>
            </a:r>
            <a:r>
              <a:rPr lang="ko-KR" altLang="en-US" sz="3600" dirty="0">
                <a:solidFill>
                  <a:schemeClr val="bg1"/>
                </a:solidFill>
              </a:rPr>
              <a:t>자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1373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7160"/>
            <a:ext cx="11887200" cy="6583680"/>
          </a:xfrm>
          <a:ln w="1270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744797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577" y="254000"/>
            <a:ext cx="10353762" cy="1899920"/>
          </a:xfrm>
        </p:spPr>
        <p:txBody>
          <a:bodyPr>
            <a:normAutofit/>
          </a:bodyPr>
          <a:lstStyle/>
          <a:p>
            <a:r>
              <a:rPr lang="ko-KR" altLang="en-US" sz="5500" dirty="0"/>
              <a:t>훈민정음 해례본 </a:t>
            </a:r>
            <a:br>
              <a:rPr lang="en-US" altLang="ko-KR" sz="5500" dirty="0"/>
            </a:br>
            <a:r>
              <a:rPr lang="en-US" altLang="ko-KR" sz="4400" dirty="0"/>
              <a:t>(Explanation and Examples)</a:t>
            </a:r>
            <a:endParaRPr lang="en-US" sz="4400" dirty="0"/>
          </a:p>
        </p:txBody>
      </p:sp>
      <p:pic>
        <p:nvPicPr>
          <p:cNvPr id="1026" name="Picture 2" descr="Image result for íë¯¼ì ì í´ë¡ë³¸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58" y="2153920"/>
            <a:ext cx="10972800" cy="4572000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319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042" y="111760"/>
            <a:ext cx="6258558" cy="1478450"/>
          </a:xfrm>
        </p:spPr>
        <p:txBody>
          <a:bodyPr/>
          <a:lstStyle/>
          <a:p>
            <a:r>
              <a:rPr lang="ko-KR" altLang="en-US" dirty="0"/>
              <a:t>세종대왕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041" y="1732449"/>
            <a:ext cx="6258560" cy="4820751"/>
          </a:xfrm>
        </p:spPr>
        <p:txBody>
          <a:bodyPr/>
          <a:lstStyle/>
          <a:p>
            <a:pPr marL="571500" indent="-5715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ko-KR" altLang="en-US" dirty="0"/>
              <a:t>이름</a:t>
            </a:r>
            <a:r>
              <a:rPr lang="en-US" altLang="ko-KR" dirty="0"/>
              <a:t>: </a:t>
            </a:r>
            <a:r>
              <a:rPr lang="ko-KR" altLang="en-US" dirty="0"/>
              <a:t>이 도</a:t>
            </a:r>
            <a:endParaRPr lang="en-US" altLang="ko-KR" dirty="0"/>
          </a:p>
          <a:p>
            <a:pPr marL="571500" indent="-5715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ko-KR" altLang="en-US" dirty="0"/>
              <a:t>조선 제 </a:t>
            </a:r>
            <a:r>
              <a:rPr lang="en-US" altLang="ko-KR" dirty="0"/>
              <a:t>4</a:t>
            </a:r>
            <a:r>
              <a:rPr lang="ko-KR" altLang="en-US" dirty="0"/>
              <a:t>대왕</a:t>
            </a:r>
            <a:endParaRPr lang="en-US" altLang="ko-KR" dirty="0"/>
          </a:p>
          <a:p>
            <a:pPr marL="571500" indent="-5715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ko-KR" altLang="en-US" dirty="0"/>
              <a:t>재위기간</a:t>
            </a:r>
            <a:r>
              <a:rPr lang="en-US" altLang="ko-KR" dirty="0"/>
              <a:t>: 1418</a:t>
            </a:r>
            <a:r>
              <a:rPr lang="ko-KR" altLang="en-US" dirty="0"/>
              <a:t>년 </a:t>
            </a:r>
            <a:r>
              <a:rPr lang="en-US" altLang="ko-KR" dirty="0"/>
              <a:t>8</a:t>
            </a:r>
            <a:r>
              <a:rPr lang="ko-KR" altLang="en-US" dirty="0"/>
              <a:t>월</a:t>
            </a:r>
            <a:r>
              <a:rPr lang="en-US" altLang="ko-KR" dirty="0"/>
              <a:t> (22</a:t>
            </a:r>
            <a:r>
              <a:rPr lang="ko-KR" altLang="en-US" dirty="0"/>
              <a:t>세</a:t>
            </a:r>
            <a:r>
              <a:rPr lang="en-US" altLang="ko-KR" dirty="0"/>
              <a:t>) – 1450</a:t>
            </a:r>
            <a:r>
              <a:rPr lang="ko-KR" altLang="en-US" dirty="0"/>
              <a:t>년 </a:t>
            </a:r>
            <a:r>
              <a:rPr lang="en-US" altLang="ko-KR" dirty="0"/>
              <a:t>2</a:t>
            </a:r>
            <a:r>
              <a:rPr lang="ko-KR" altLang="en-US" dirty="0"/>
              <a:t>월 </a:t>
            </a:r>
            <a:r>
              <a:rPr lang="en-US" altLang="ko-KR" dirty="0"/>
              <a:t>(53</a:t>
            </a:r>
            <a:r>
              <a:rPr lang="ko-KR" altLang="en-US" dirty="0"/>
              <a:t>세</a:t>
            </a:r>
            <a:r>
              <a:rPr lang="en-US" altLang="ko-KR" dirty="0"/>
              <a:t>)</a:t>
            </a:r>
          </a:p>
          <a:p>
            <a:pPr marL="571500" indent="-5715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ko-KR" altLang="en-US" dirty="0"/>
              <a:t>취미</a:t>
            </a:r>
            <a:r>
              <a:rPr lang="en-US" altLang="ko-KR" dirty="0"/>
              <a:t>: </a:t>
            </a:r>
            <a:r>
              <a:rPr lang="ko-KR" altLang="en-US" dirty="0"/>
              <a:t>공부</a:t>
            </a:r>
            <a:r>
              <a:rPr lang="en-US" altLang="ko-KR" dirty="0"/>
              <a:t>, </a:t>
            </a:r>
            <a:r>
              <a:rPr lang="ko-KR" altLang="en-US" dirty="0"/>
              <a:t>책 읽기</a:t>
            </a:r>
            <a:endParaRPr lang="en-US" altLang="ko-KR" dirty="0"/>
          </a:p>
          <a:p>
            <a:pPr marL="571500" indent="-5715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ko-KR" altLang="en-US" dirty="0"/>
              <a:t>특이 사항</a:t>
            </a:r>
            <a:r>
              <a:rPr lang="en-US" altLang="ko-KR" dirty="0"/>
              <a:t>: </a:t>
            </a:r>
            <a:r>
              <a:rPr lang="ko-KR" altLang="en-US" dirty="0"/>
              <a:t>절대 음감</a:t>
            </a:r>
            <a:r>
              <a:rPr lang="en-US" altLang="ko-KR" dirty="0"/>
              <a:t>, </a:t>
            </a:r>
            <a:r>
              <a:rPr lang="ko-KR" altLang="en-US" dirty="0"/>
              <a:t>토론</a:t>
            </a:r>
            <a:r>
              <a:rPr lang="en-US" altLang="ko-KR" dirty="0"/>
              <a:t>, </a:t>
            </a:r>
            <a:r>
              <a:rPr lang="ko-KR" altLang="en-US" dirty="0"/>
              <a:t>경청</a:t>
            </a:r>
            <a:endParaRPr lang="en-US" altLang="ko-KR" dirty="0"/>
          </a:p>
          <a:p>
            <a:pPr marL="36900" indent="0">
              <a:buNone/>
            </a:pPr>
            <a:endParaRPr lang="en-US" dirty="0"/>
          </a:p>
        </p:txBody>
      </p:sp>
      <p:pic>
        <p:nvPicPr>
          <p:cNvPr id="4" name="Picture 2" descr="Image result for ì¸ì¢ëì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440" y="335280"/>
            <a:ext cx="5212080" cy="6217920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213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5500" dirty="0"/>
              <a:t>과학적 발전</a:t>
            </a:r>
            <a:endParaRPr lang="en-US" sz="5500" dirty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919119" y="2148840"/>
            <a:ext cx="10353762" cy="4096512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3600" dirty="0"/>
              <a:t>과학과 발명품에 대한 관심이 많았음</a:t>
            </a:r>
            <a:endParaRPr lang="en-US" altLang="ko-KR" sz="3600" dirty="0"/>
          </a:p>
          <a:p>
            <a:pPr>
              <a:lnSpc>
                <a:spcPct val="150000"/>
              </a:lnSpc>
            </a:pPr>
            <a:r>
              <a:rPr lang="ko-KR" altLang="en-US" sz="3600" dirty="0"/>
              <a:t>신분에 상관없이 다양한 인재들을 등용</a:t>
            </a:r>
            <a:endParaRPr lang="en-US" altLang="ko-KR" sz="3600" dirty="0"/>
          </a:p>
          <a:p>
            <a:pPr>
              <a:lnSpc>
                <a:spcPct val="150000"/>
              </a:lnSpc>
            </a:pPr>
            <a:r>
              <a:rPr lang="ko-KR" altLang="en-US" sz="3600" dirty="0"/>
              <a:t>농사</a:t>
            </a:r>
            <a:r>
              <a:rPr lang="en-US" altLang="ko-KR" sz="3600" dirty="0"/>
              <a:t>, </a:t>
            </a:r>
            <a:r>
              <a:rPr lang="ko-KR" altLang="en-US" sz="3600" dirty="0"/>
              <a:t>무기</a:t>
            </a:r>
            <a:r>
              <a:rPr lang="en-US" altLang="ko-KR" sz="3600" dirty="0"/>
              <a:t>, </a:t>
            </a:r>
            <a:r>
              <a:rPr lang="ko-KR" altLang="en-US" sz="3600" dirty="0"/>
              <a:t>의학 등 많은 분야에 적용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01738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492240" y="242992"/>
            <a:ext cx="5450596" cy="649308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ko-KR" altLang="en-US" sz="4500" dirty="0"/>
              <a:t>이름</a:t>
            </a:r>
            <a:r>
              <a:rPr lang="en-US" altLang="ko-KR" sz="4500" dirty="0"/>
              <a:t>:</a:t>
            </a:r>
            <a:r>
              <a:rPr lang="ko-KR" altLang="en-US" sz="4500" dirty="0"/>
              <a:t>장영실</a:t>
            </a:r>
            <a:endParaRPr lang="en-US" altLang="ko-KR" sz="4500" dirty="0"/>
          </a:p>
          <a:p>
            <a:pPr>
              <a:lnSpc>
                <a:spcPct val="150000"/>
              </a:lnSpc>
            </a:pPr>
            <a:r>
              <a:rPr lang="ko-KR" altLang="en-US" sz="4500" dirty="0"/>
              <a:t>세종대왕이 등용한 조선 최고의 발명가</a:t>
            </a:r>
            <a:endParaRPr lang="en-US" altLang="ko-KR" sz="4500" dirty="0"/>
          </a:p>
          <a:p>
            <a:pPr>
              <a:lnSpc>
                <a:spcPct val="150000"/>
              </a:lnSpc>
            </a:pPr>
            <a:r>
              <a:rPr lang="ko-KR" altLang="en-US" sz="4500" dirty="0"/>
              <a:t>노비 출신</a:t>
            </a:r>
            <a:endParaRPr lang="en-US" altLang="ko-KR" sz="4500" dirty="0"/>
          </a:p>
          <a:p>
            <a:pPr>
              <a:lnSpc>
                <a:spcPct val="150000"/>
              </a:lnSpc>
            </a:pPr>
            <a:r>
              <a:rPr lang="ko-KR" altLang="en-US" sz="4500" dirty="0"/>
              <a:t>앙부일구</a:t>
            </a:r>
            <a:r>
              <a:rPr lang="en-US" altLang="ko-KR" sz="4500" dirty="0"/>
              <a:t>, </a:t>
            </a:r>
            <a:r>
              <a:rPr lang="ko-KR" altLang="en-US" sz="4500" dirty="0"/>
              <a:t>자격루 등 많은 발명품을 만듦</a:t>
            </a:r>
            <a:endParaRPr lang="en-US" altLang="ko-KR" sz="4500" dirty="0"/>
          </a:p>
          <a:p>
            <a:endParaRPr lang="en-US" altLang="ko-KR" sz="4500" dirty="0"/>
          </a:p>
        </p:txBody>
      </p:sp>
      <p:pic>
        <p:nvPicPr>
          <p:cNvPr id="4" name="Content Placeholder 4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58"/>
          <a:stretch/>
        </p:blipFill>
        <p:spPr>
          <a:xfrm>
            <a:off x="238516" y="242992"/>
            <a:ext cx="5852160" cy="6400800"/>
          </a:xfrm>
          <a:prstGeom prst="rect">
            <a:avLst/>
          </a:prstGeom>
          <a:ln w="127000">
            <a:solidFill>
              <a:schemeClr val="bg1"/>
            </a:solidFill>
          </a:ln>
          <a:effectLst>
            <a:outerShdw blurRad="25400" dir="17880000">
              <a:srgbClr val="000000">
                <a:alpha val="46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2789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476" y="195062"/>
            <a:ext cx="3200400" cy="5486400"/>
          </a:xfrm>
          <a:ln w="127000">
            <a:solidFill>
              <a:schemeClr val="bg1"/>
            </a:solidFill>
          </a:ln>
        </p:spPr>
      </p:pic>
      <p:pic>
        <p:nvPicPr>
          <p:cNvPr id="5" name="Picture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566" y="195062"/>
            <a:ext cx="4114800" cy="54864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7" name="Picture 6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86" y="195062"/>
            <a:ext cx="4114800" cy="54864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8" name="Rounded Rectangle 7"/>
          <p:cNvSpPr/>
          <p:nvPr/>
        </p:nvSpPr>
        <p:spPr>
          <a:xfrm>
            <a:off x="815786" y="5445759"/>
            <a:ext cx="2743200" cy="1371600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bg1"/>
                </a:solidFill>
              </a:rPr>
              <a:t>자격루</a:t>
            </a:r>
            <a:endParaRPr lang="en-US" altLang="ko-KR" sz="3600" dirty="0">
              <a:solidFill>
                <a:schemeClr val="bg1"/>
              </a:solidFill>
            </a:endParaRPr>
          </a:p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(</a:t>
            </a:r>
            <a:r>
              <a:rPr lang="ko-KR" altLang="en-US" sz="3600" dirty="0">
                <a:solidFill>
                  <a:schemeClr val="bg1"/>
                </a:solidFill>
              </a:rPr>
              <a:t>물시계</a:t>
            </a:r>
            <a:r>
              <a:rPr lang="en-US" altLang="ko-KR" sz="3600" dirty="0">
                <a:solidFill>
                  <a:schemeClr val="bg1"/>
                </a:solidFill>
              </a:rPr>
              <a:t>)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622366" y="5445759"/>
            <a:ext cx="2743200" cy="1371600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bg1"/>
                </a:solidFill>
              </a:rPr>
              <a:t>앙부일구</a:t>
            </a:r>
            <a:endParaRPr lang="en-US" altLang="ko-KR" sz="3600" dirty="0">
              <a:solidFill>
                <a:schemeClr val="bg1"/>
              </a:solidFill>
            </a:endParaRPr>
          </a:p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(</a:t>
            </a:r>
            <a:r>
              <a:rPr lang="ko-KR" altLang="en-US" sz="3600" dirty="0">
                <a:solidFill>
                  <a:schemeClr val="bg1"/>
                </a:solidFill>
              </a:rPr>
              <a:t>해시계</a:t>
            </a:r>
            <a:r>
              <a:rPr lang="en-US" altLang="ko-KR" sz="3600" dirty="0">
                <a:solidFill>
                  <a:schemeClr val="bg1"/>
                </a:solidFill>
              </a:rPr>
              <a:t>)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719076" y="5445759"/>
            <a:ext cx="2743200" cy="1371600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bg1"/>
                </a:solidFill>
              </a:rPr>
              <a:t>측우기 </a:t>
            </a:r>
            <a:endParaRPr lang="en-US" altLang="ko-KR" sz="3600" dirty="0">
              <a:solidFill>
                <a:schemeClr val="bg1"/>
              </a:solidFill>
            </a:endParaRPr>
          </a:p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(Water Gauge)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426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52126" y="5445759"/>
            <a:ext cx="4480560" cy="1371600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bg1"/>
                </a:solidFill>
              </a:rPr>
              <a:t>칠정산 </a:t>
            </a:r>
            <a:endParaRPr lang="en-US" altLang="ko-KR" sz="3600" dirty="0">
              <a:solidFill>
                <a:schemeClr val="bg1"/>
              </a:solidFill>
            </a:endParaRPr>
          </a:p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Calendar Calculation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877060" y="5445759"/>
            <a:ext cx="3566160" cy="1371600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bg1"/>
                </a:solidFill>
              </a:rPr>
              <a:t>혼천의</a:t>
            </a:r>
            <a:endParaRPr lang="en-US" altLang="ko-KR" sz="3600" dirty="0">
              <a:solidFill>
                <a:schemeClr val="bg1"/>
              </a:solidFill>
            </a:endParaRP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Celestial Globe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5" r="3093"/>
          <a:stretch/>
        </p:blipFill>
        <p:spPr>
          <a:xfrm>
            <a:off x="223520" y="157480"/>
            <a:ext cx="5943600" cy="50292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" r="3674"/>
          <a:stretch/>
        </p:blipFill>
        <p:spPr>
          <a:xfrm>
            <a:off x="5097862" y="157480"/>
            <a:ext cx="6906768" cy="50292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749283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362" y="193325"/>
            <a:ext cx="6400800" cy="54864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3" name="Picture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54" y="193325"/>
            <a:ext cx="4572000" cy="54864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8" name="Rounded Rectangle 7"/>
          <p:cNvSpPr/>
          <p:nvPr/>
        </p:nvSpPr>
        <p:spPr>
          <a:xfrm>
            <a:off x="920973" y="5415279"/>
            <a:ext cx="10350054" cy="1371600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bg1"/>
                </a:solidFill>
              </a:rPr>
              <a:t>농사직설 </a:t>
            </a:r>
            <a:r>
              <a:rPr lang="en-US" altLang="ko-KR" sz="3600" dirty="0">
                <a:solidFill>
                  <a:schemeClr val="bg1"/>
                </a:solidFill>
              </a:rPr>
              <a:t>– KOREAN AGRICUTURAL BOOK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822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920973" y="5415279"/>
            <a:ext cx="10350054" cy="1371600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bg1"/>
                </a:solidFill>
              </a:rPr>
              <a:t>의방유취</a:t>
            </a:r>
            <a:r>
              <a:rPr lang="en-US" altLang="ko-KR" sz="3600" dirty="0">
                <a:solidFill>
                  <a:schemeClr val="bg1"/>
                </a:solidFill>
              </a:rPr>
              <a:t>, </a:t>
            </a:r>
            <a:r>
              <a:rPr lang="ko-KR" altLang="en-US" sz="3600" dirty="0">
                <a:solidFill>
                  <a:schemeClr val="bg1"/>
                </a:solidFill>
              </a:rPr>
              <a:t>향약 집성방 </a:t>
            </a:r>
            <a:r>
              <a:rPr lang="en-US" altLang="ko-KR" sz="3600" dirty="0">
                <a:solidFill>
                  <a:schemeClr val="bg1"/>
                </a:solidFill>
              </a:rPr>
              <a:t>– KOREAN MEDICAL BOOK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" y="170497"/>
            <a:ext cx="7315200" cy="5029200"/>
          </a:xfrm>
          <a:prstGeom prst="rect">
            <a:avLst/>
          </a:prstGeom>
          <a:ln w="127000">
            <a:solidFill>
              <a:schemeClr val="dk1">
                <a:shade val="80000"/>
                <a:hueOff val="0"/>
                <a:satOff val="0"/>
                <a:lumOff val="0"/>
              </a:schemeClr>
            </a:solidFill>
          </a:ln>
        </p:spPr>
      </p:pic>
      <p:pic>
        <p:nvPicPr>
          <p:cNvPr id="5" name="Picture 4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3" r="16959"/>
          <a:stretch/>
        </p:blipFill>
        <p:spPr>
          <a:xfrm>
            <a:off x="7396480" y="170497"/>
            <a:ext cx="4572000" cy="5029200"/>
          </a:xfrm>
          <a:prstGeom prst="rect">
            <a:avLst/>
          </a:prstGeom>
          <a:ln w="127000">
            <a:solidFill>
              <a:schemeClr val="dk1">
                <a:shade val="80000"/>
                <a:hueOff val="0"/>
                <a:satOff val="0"/>
                <a:lumOff val="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58986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5339" y="287210"/>
            <a:ext cx="3038254" cy="6400800"/>
          </a:xfrm>
        </p:spPr>
      </p:pic>
      <p:sp>
        <p:nvSpPr>
          <p:cNvPr id="5" name="Rounded Rectangle 4"/>
          <p:cNvSpPr/>
          <p:nvPr/>
        </p:nvSpPr>
        <p:spPr>
          <a:xfrm>
            <a:off x="765524" y="680402"/>
            <a:ext cx="7564659" cy="1371600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bg1"/>
                </a:solidFill>
              </a:rPr>
              <a:t>황종율관 </a:t>
            </a:r>
            <a:r>
              <a:rPr lang="en-US" altLang="ko-KR" sz="3600" dirty="0" err="1">
                <a:solidFill>
                  <a:schemeClr val="bg1"/>
                </a:solidFill>
              </a:rPr>
              <a:t>Hwangjong</a:t>
            </a:r>
            <a:r>
              <a:rPr lang="en-US" altLang="ko-KR" sz="3600" dirty="0">
                <a:solidFill>
                  <a:schemeClr val="bg1"/>
                </a:solidFill>
              </a:rPr>
              <a:t> pitch pipe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Content Placeholder 6"/>
          <p:cNvSpPr txBox="1">
            <a:spLocks/>
          </p:cNvSpPr>
          <p:nvPr/>
        </p:nvSpPr>
        <p:spPr>
          <a:xfrm>
            <a:off x="856964" y="2862073"/>
            <a:ext cx="7747540" cy="36941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ko-KR" sz="4500" dirty="0"/>
              <a:t> </a:t>
            </a:r>
            <a:r>
              <a:rPr lang="ko-KR" altLang="en-US" sz="4500" dirty="0"/>
              <a:t>박연이 만듦</a:t>
            </a:r>
            <a:endParaRPr lang="en-US" altLang="ko-KR" sz="4500" dirty="0"/>
          </a:p>
          <a:p>
            <a:pPr>
              <a:lnSpc>
                <a:spcPct val="150000"/>
              </a:lnSpc>
            </a:pPr>
            <a:r>
              <a:rPr lang="en-US" altLang="ko-KR" sz="4500" dirty="0"/>
              <a:t> </a:t>
            </a:r>
            <a:r>
              <a:rPr lang="ko-KR" altLang="en-US" sz="4500" dirty="0"/>
              <a:t>정확한 음의 기준이 되어 조선의 음악을 발전시킴</a:t>
            </a:r>
            <a:endParaRPr lang="en-US" altLang="ko-KR" sz="4500" dirty="0"/>
          </a:p>
        </p:txBody>
      </p:sp>
    </p:spTree>
    <p:extLst>
      <p:ext uri="{BB962C8B-B14F-4D97-AF65-F5344CB8AC3E}">
        <p14:creationId xmlns:p14="http://schemas.microsoft.com/office/powerpoint/2010/main" val="345043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1_Slat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TM04033929[[fn=Slate]]</Template>
  <TotalTime>403</TotalTime>
  <Words>175</Words>
  <Application>Microsoft Office PowerPoint</Application>
  <PresentationFormat>Widescreen</PresentationFormat>
  <Paragraphs>42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Calibri</vt:lpstr>
      <vt:lpstr>Calibri Light</vt:lpstr>
      <vt:lpstr>Courier New</vt:lpstr>
      <vt:lpstr>Wingdings 2</vt:lpstr>
      <vt:lpstr>Slate</vt:lpstr>
      <vt:lpstr>1_Slate</vt:lpstr>
      <vt:lpstr>세종대왕 Sejong the Great</vt:lpstr>
      <vt:lpstr>세종대왕</vt:lpstr>
      <vt:lpstr>과학적 발전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훈민정음</vt:lpstr>
      <vt:lpstr>훈 민 정 음</vt:lpstr>
      <vt:lpstr>PowerPoint Presentation</vt:lpstr>
      <vt:lpstr>PowerPoint Presentation</vt:lpstr>
      <vt:lpstr>PowerPoint Presentation</vt:lpstr>
      <vt:lpstr>PowerPoint Presentation</vt:lpstr>
      <vt:lpstr>훈민정음 해례본  (Explanation and Examples)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대한민국의 상징</dc:title>
  <dc:creator>Ari Song</dc:creator>
  <cp:lastModifiedBy>Owner</cp:lastModifiedBy>
  <cp:revision>70</cp:revision>
  <dcterms:created xsi:type="dcterms:W3CDTF">2019-01-27T00:03:59Z</dcterms:created>
  <dcterms:modified xsi:type="dcterms:W3CDTF">2019-05-01T11:47:15Z</dcterms:modified>
</cp:coreProperties>
</file>